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E58"/>
    <a:srgbClr val="009B68"/>
    <a:srgbClr val="00549A"/>
    <a:srgbClr val="CD1041"/>
    <a:srgbClr val="FFDE00"/>
    <a:srgbClr val="0052A0"/>
    <a:srgbClr val="009B67"/>
    <a:srgbClr val="00688F"/>
    <a:srgbClr val="0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13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A7AE25-5F19-4F45-91AD-1D65EA38498F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A7507E-1C4B-4651-9D1E-F69BDC37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507E-1C4B-4651-9D1E-F69BDC3753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09800"/>
            <a:ext cx="5829300" cy="23368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8657167"/>
            <a:ext cx="1600200" cy="486833"/>
          </a:xfrm>
        </p:spPr>
        <p:txBody>
          <a:bodyPr/>
          <a:lstStyle/>
          <a:p>
            <a:fld id="{B068252B-A73D-4530-B85F-A88D55C3FE4E}" type="datetime1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5707" y="8657166"/>
            <a:ext cx="2171700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A3F4-925E-43CA-9225-3B7D6DF0C428}" type="datetime1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05000"/>
            <a:ext cx="1543050" cy="626321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05000"/>
            <a:ext cx="4514850" cy="626321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016F-9F45-46F4-8C84-DE2D6FD43D42}" type="datetime1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3E8F785D-0F6C-4541-A6E6-4D3D8A379C3A}" type="datetime1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5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505-37BC-408F-884F-420FF33EDA38}" type="datetime1">
              <a:rPr lang="en-US" smtClean="0"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409" y="3260706"/>
            <a:ext cx="3028950" cy="490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3260705"/>
            <a:ext cx="3028950" cy="490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3CB69-4CDB-4570-89B4-C491B12A836D}" type="datetime1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99" y="3086355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939372"/>
            <a:ext cx="3030141" cy="4228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8" y="3086355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939371"/>
            <a:ext cx="3031331" cy="422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1131-8F05-4F14-A84C-C92CF948BEB7}" type="datetime1">
              <a:rPr lang="en-US" smtClean="0"/>
              <a:t>7/11/2023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379018-4A9B-42C9-A296-BC08CE4F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640"/>
            <a:ext cx="6248400" cy="10610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CE29-CDFB-43BF-A86B-A44B1AD17FE8}" type="datetime1">
              <a:rPr lang="en-US" smtClean="0"/>
              <a:t>7/11/2023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CA9F-AA6E-4ED6-98EB-2A61617C430C}" type="datetime1">
              <a:rPr lang="en-US" smtClean="0"/>
              <a:t>7/11/2023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8800"/>
            <a:ext cx="2256235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8800"/>
            <a:ext cx="3833813" cy="6339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743200"/>
            <a:ext cx="2256235" cy="54250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7CCC-C376-44D7-9CDF-3F4E718F1491}" type="datetime1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5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00657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78567"/>
            <a:ext cx="4114800" cy="3941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762221"/>
            <a:ext cx="4114800" cy="1467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B115-9C78-4018-A448-67D65D70A4E5}" type="datetime1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576090"/>
            <a:ext cx="4648200" cy="2258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107652"/>
            <a:ext cx="6248400" cy="513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859419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05400" y="861060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859419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5480F027-DF11-4A57-9FD6-9952564270D7}" type="datetime1">
              <a:rPr lang="en-US" smtClean="0"/>
              <a:pPr/>
              <a:t>7/11/2023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387C392-F6E8-45C6-AAC8-76A0E74BD5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1" y="576090"/>
            <a:ext cx="1302078" cy="10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2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Semibold" panose="020F0502020204030203" pitchFamily="34" charset="0"/>
          <a:ea typeface="Lato Semibold" panose="020F0502020204030203" pitchFamily="34" charset="0"/>
          <a:cs typeface="Lato Semibold" panose="020F050202020403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D7C0BB-EADA-98BB-6F36-36D5D0F56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429000"/>
            <a:ext cx="6324600" cy="534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4648200" cy="1481309"/>
          </a:xfrm>
        </p:spPr>
        <p:txBody>
          <a:bodyPr>
            <a:normAutofit/>
          </a:bodyPr>
          <a:lstStyle/>
          <a:p>
            <a:r>
              <a:rPr lang="en-US" sz="3200" dirty="0"/>
              <a:t>Purchase Wood Fuel Adjustment Notice</a:t>
            </a:r>
            <a:br>
              <a:rPr lang="en-US" sz="3200" dirty="0"/>
            </a:br>
            <a:r>
              <a:rPr lang="en-US" sz="1800"/>
              <a:t>Effective 2023-07-11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93BF-0214-154C-7838-4CE3BCA98B31}"/>
              </a:ext>
            </a:extLst>
          </p:cNvPr>
          <p:cNvSpPr txBox="1"/>
          <p:nvPr/>
        </p:nvSpPr>
        <p:spPr>
          <a:xfrm>
            <a:off x="609600" y="3109496"/>
            <a:ext cx="422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*Look up this price Change up in table below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E18F60E-F734-D884-F655-B52282A567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828800"/>
            <a:ext cx="6324600" cy="1280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4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to">
      <a:majorFont>
        <a:latin typeface="Lato Semibold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Division xmlns="b7c1b617-4013-4999-8c2e-d9a297cb226f">Sawmill &amp; Woodlands</xDivision>
    <Resource_x0020_Category xmlns="b7c1b617-4013-4999-8c2e-d9a297cb226f">General Notice</Resource_x0020_Category>
    <Most_x0020_Wanted xmlns="b7c1b617-4013-4999-8c2e-d9a297cb226f">false</Most_x0020_Wanted>
    <xBusiness_x0020_Unit xmlns="b7c1b617-4013-4999-8c2e-d9a297cb226f">Irving Woodlands</xBusiness_x0020_Unit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JDI Branding Document" ma:contentTypeID="0x010100B68C4CC66175FB49A2C45C92286A9D4700FDAEEC706ED4A442BAFC1D692DF4B1E0" ma:contentTypeVersion="12" ma:contentTypeDescription="" ma:contentTypeScope="" ma:versionID="ab014a06dc01a54fa765a031de16a15d">
  <xsd:schema xmlns:xsd="http://www.w3.org/2001/XMLSchema" xmlns:xs="http://www.w3.org/2001/XMLSchema" xmlns:p="http://schemas.microsoft.com/office/2006/metadata/properties" xmlns:ns2="b7c1b617-4013-4999-8c2e-d9a297cb226f" targetNamespace="http://schemas.microsoft.com/office/2006/metadata/properties" ma:root="true" ma:fieldsID="bd23f391b96d0bb5d16b5747820ae5d5" ns2:_="">
    <xsd:import namespace="b7c1b617-4013-4999-8c2e-d9a297cb226f"/>
    <xsd:element name="properties">
      <xsd:complexType>
        <xsd:sequence>
          <xsd:element name="documentManagement">
            <xsd:complexType>
              <xsd:all>
                <xsd:element ref="ns2:Most_x0020_Wanted" minOccurs="0"/>
                <xsd:element ref="ns2:xBusiness_x0020_Unit" minOccurs="0"/>
                <xsd:element ref="ns2:xDivision" minOccurs="0"/>
                <xsd:element ref="ns2:Resource_x0020_Categor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1b617-4013-4999-8c2e-d9a297cb226f" elementFormDefault="qualified">
    <xsd:import namespace="http://schemas.microsoft.com/office/2006/documentManagement/types"/>
    <xsd:import namespace="http://schemas.microsoft.com/office/infopath/2007/PartnerControls"/>
    <xsd:element name="Most_x0020_Wanted" ma:index="8" nillable="true" ma:displayName="Most Wanted" ma:default="0" ma:description="Make this document automatically show on the main page of Branding and Communications" ma:internalName="Most_x0020_Wanted">
      <xsd:simpleType>
        <xsd:restriction base="dms:Boolean"/>
      </xsd:simpleType>
    </xsd:element>
    <xsd:element name="xBusiness_x0020_Unit" ma:index="9" nillable="true" ma:displayName="Business Unit" ma:format="Dropdown" ma:internalName="xBusiness_x0020_Unit">
      <xsd:simpleType>
        <xsd:restriction base="dms:Choice">
          <xsd:enumeration value="All"/>
          <xsd:enumeration value="Atlantic Towing"/>
          <xsd:enumeration value="Atlas Structural Systems"/>
          <xsd:enumeration value="Branding"/>
          <xsd:enumeration value="CFM"/>
          <xsd:enumeration value="Chandler"/>
          <xsd:enumeration value="Communications"/>
          <xsd:enumeration value="Construction &amp; Equipment"/>
          <xsd:enumeration value="Continuous Improvement"/>
          <xsd:enumeration value="Economy Drywall"/>
          <xsd:enumeration value="Finance"/>
          <xsd:enumeration value="Fleetway"/>
          <xsd:enumeration value="Grand River Pellets"/>
          <xsd:enumeration value="Gulf Operators"/>
          <xsd:enumeration value="Harbour Development"/>
          <xsd:enumeration value="Health Services"/>
          <xsd:enumeration value="HSE"/>
          <xsd:enumeration value="Human Resources"/>
          <xsd:enumeration value="Industrial Security"/>
          <xsd:enumeration value="Industrial Commercial Supplies"/>
          <xsd:enumeration value="Irving Crane"/>
          <xsd:enumeration value="Irving Equipment"/>
          <xsd:enumeration value="Irving Forest Products"/>
          <xsd:enumeration value="Irving Forest Services"/>
          <xsd:enumeration value="Irving Paper"/>
          <xsd:enumeration value="Irving Pulp and Paper"/>
          <xsd:enumeration value="Irving Sawmills"/>
          <xsd:enumeration value="Irving Shipbuilding"/>
          <xsd:enumeration value="Irving Tissue"/>
          <xsd:enumeration value="Irving Wallboard"/>
          <xsd:enumeration value="Irving Woodlands"/>
          <xsd:enumeration value="Irving Woodlands LLC"/>
          <xsd:enumeration value="Information Technology"/>
          <xsd:enumeration value="J.D. Irving, Limited"/>
          <xsd:enumeration value="JDI Logistics"/>
          <xsd:enumeration value="Juniper Farms"/>
          <xsd:enumeration value="Juniper Organics"/>
          <xsd:enumeration value="Kent Building Supplies"/>
          <xsd:enumeration value="Kent Homes"/>
          <xsd:enumeration value="Kent Line"/>
          <xsd:enumeration value="Lake Utopia Paper"/>
          <xsd:enumeration value="Legal"/>
          <xsd:enumeration value="NBM Railways"/>
          <xsd:enumeration value="Oceanic"/>
          <xsd:enumeration value="PALS"/>
          <xsd:enumeration value="Plasticraft"/>
          <xsd:enumeration value="Project Engineering"/>
          <xsd:enumeration value="Pulp and Paper"/>
          <xsd:enumeration value="Retail"/>
          <xsd:enumeration value="RST/Sunbury"/>
          <xsd:enumeration value="Sawmill &amp; Woodlands"/>
          <xsd:enumeration value="St. George Power"/>
          <xsd:enumeration value="Supply Chain"/>
          <xsd:enumeration value="Transportation &amp; Logistics"/>
          <xsd:enumeration value="Universal Properties"/>
          <xsd:enumeration value="UTT"/>
        </xsd:restriction>
      </xsd:simpleType>
    </xsd:element>
    <xsd:element name="xDivision" ma:index="10" nillable="true" ma:displayName="Division" ma:format="Dropdown" ma:internalName="xDivision">
      <xsd:simpleType>
        <xsd:restriction base="dms:Choice">
          <xsd:enumeration value="Agriculture"/>
          <xsd:enumeration value="Construction &amp; Equipment"/>
          <xsd:enumeration value="Pulp and Paper"/>
          <xsd:enumeration value="Transportation &amp; Logistics"/>
          <xsd:enumeration value="Sawmill &amp; Woodlands"/>
          <xsd:enumeration value="Retail"/>
          <xsd:enumeration value="Shipbuilding"/>
          <xsd:enumeration value="Corporate"/>
          <xsd:enumeration value="US Operations"/>
        </xsd:restriction>
      </xsd:simpleType>
    </xsd:element>
    <xsd:element name="Resource_x0020_Category" ma:index="11" nillable="true" ma:displayName="Resource Category" ma:format="Dropdown" ma:internalName="Resource_x0020_Category">
      <xsd:simpleType>
        <xsd:restriction base="dms:Choice">
          <xsd:enumeration value="Bulletin Board Notice"/>
          <xsd:enumeration value="Colour Palette"/>
          <xsd:enumeration value="Email Signature"/>
          <xsd:enumeration value="General Notice"/>
          <xsd:enumeration value="Letterhead"/>
          <xsd:enumeration value="Logo"/>
          <xsd:enumeration value="Newsletter"/>
          <xsd:enumeration value="PowerPoint"/>
          <xsd:enumeration value="Standards &amp; Guides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E3F166-1041-41C4-9AAC-4558034B4B43}">
  <ds:schemaRefs>
    <ds:schemaRef ds:uri="http://schemas.microsoft.com/office/2006/documentManagement/types"/>
    <ds:schemaRef ds:uri="b7c1b617-4013-4999-8c2e-d9a297cb22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645F956-87AC-4DC2-A344-4ACDDAD35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c1b617-4013-4999-8c2e-d9a297cb2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80024D-4314-48D1-B3DC-FDEB558AA7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JDI Potrait Template</Template>
  <TotalTime>1570</TotalTime>
  <Words>19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Medium</vt:lpstr>
      <vt:lpstr>Lato Semibold</vt:lpstr>
      <vt:lpstr>Wingdings</vt:lpstr>
      <vt:lpstr>Office Theme</vt:lpstr>
      <vt:lpstr>Purchase Wood Fuel Adjustment Notice Effective 2023-07-11</vt:lpstr>
    </vt:vector>
  </TitlesOfParts>
  <Company>J.D. Irving,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Notice</dc:title>
  <dc:creator>Wood, Sherry (ITD);Hale,Alexandra</dc:creator>
  <cp:lastModifiedBy>Goel, Vidisha</cp:lastModifiedBy>
  <cp:revision>113</cp:revision>
  <cp:lastPrinted>2017-02-28T13:49:09Z</cp:lastPrinted>
  <dcterms:created xsi:type="dcterms:W3CDTF">2015-05-06T13:52:58Z</dcterms:created>
  <dcterms:modified xsi:type="dcterms:W3CDTF">2023-07-11T14:43:09Z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0x010100B68C4CC66175FB49A2C45C92286A9D4700FDAEEC706ED4A442BAFC1D692DF4B1E0</vt:lpwstr>
  </property>
  <property fmtid="{D5CDD505-2E9C-101B-9397-08002B2CF9AE}" pid="3" name="Order">
    <vt:r8>1800</vt:r8>
  </property>
  <property fmtid="{D5CDD505-2E9C-101B-9397-08002B2CF9AE}" pid="4" name="MSIP_Label_ffa077b8-e429-4228-b326-b66b51942a77_Enabled">
    <vt:lpwstr>True</vt:lpwstr>
  </property>
  <property fmtid="{D5CDD505-2E9C-101B-9397-08002B2CF9AE}" pid="5" name="MSIP_Label_ffa077b8-e429-4228-b326-b66b51942a77_SiteId">
    <vt:lpwstr>3bd4eb62-48e5-47f9-a150-79e9e9c46f32</vt:lpwstr>
  </property>
  <property fmtid="{D5CDD505-2E9C-101B-9397-08002B2CF9AE}" pid="6" name="MSIP_Label_ffa077b8-e429-4228-b326-b66b51942a77_Owner">
    <vt:lpwstr>McConchie.Amy@jdirving.com</vt:lpwstr>
  </property>
  <property fmtid="{D5CDD505-2E9C-101B-9397-08002B2CF9AE}" pid="7" name="MSIP_Label_ffa077b8-e429-4228-b326-b66b51942a77_SetDate">
    <vt:lpwstr>2020-03-13T18:23:17.1445997Z</vt:lpwstr>
  </property>
  <property fmtid="{D5CDD505-2E9C-101B-9397-08002B2CF9AE}" pid="8" name="MSIP_Label_ffa077b8-e429-4228-b326-b66b51942a77_Name">
    <vt:lpwstr>Sensitive</vt:lpwstr>
  </property>
  <property fmtid="{D5CDD505-2E9C-101B-9397-08002B2CF9AE}" pid="9" name="MSIP_Label_ffa077b8-e429-4228-b326-b66b51942a77_Application">
    <vt:lpwstr>Microsoft Azure Information Protection</vt:lpwstr>
  </property>
  <property fmtid="{D5CDD505-2E9C-101B-9397-08002B2CF9AE}" pid="10" name="MSIP_Label_ffa077b8-e429-4228-b326-b66b51942a77_ActionId">
    <vt:lpwstr>12a8e418-8e90-4f97-8a66-d0632fa83f20</vt:lpwstr>
  </property>
  <property fmtid="{D5CDD505-2E9C-101B-9397-08002B2CF9AE}" pid="11" name="MSIP_Label_ffa077b8-e429-4228-b326-b66b51942a77_Extended_MSFT_Method">
    <vt:lpwstr>Automatic</vt:lpwstr>
  </property>
  <property fmtid="{D5CDD505-2E9C-101B-9397-08002B2CF9AE}" pid="12" name="MSIP_Label_36399753-ca2d-463a-b656-da7cf5e76ecf_Enabled">
    <vt:lpwstr>True</vt:lpwstr>
  </property>
  <property fmtid="{D5CDD505-2E9C-101B-9397-08002B2CF9AE}" pid="13" name="MSIP_Label_36399753-ca2d-463a-b656-da7cf5e76ecf_SiteId">
    <vt:lpwstr>3bd4eb62-48e5-47f9-a150-79e9e9c46f32</vt:lpwstr>
  </property>
  <property fmtid="{D5CDD505-2E9C-101B-9397-08002B2CF9AE}" pid="14" name="MSIP_Label_36399753-ca2d-463a-b656-da7cf5e76ecf_Owner">
    <vt:lpwstr>McConchie.Amy@jdirving.com</vt:lpwstr>
  </property>
  <property fmtid="{D5CDD505-2E9C-101B-9397-08002B2CF9AE}" pid="15" name="MSIP_Label_36399753-ca2d-463a-b656-da7cf5e76ecf_SetDate">
    <vt:lpwstr>2020-03-13T18:23:17.1445997Z</vt:lpwstr>
  </property>
  <property fmtid="{D5CDD505-2E9C-101B-9397-08002B2CF9AE}" pid="16" name="MSIP_Label_36399753-ca2d-463a-b656-da7cf5e76ecf_Name">
    <vt:lpwstr>Internal and External Use</vt:lpwstr>
  </property>
  <property fmtid="{D5CDD505-2E9C-101B-9397-08002B2CF9AE}" pid="17" name="MSIP_Label_36399753-ca2d-463a-b656-da7cf5e76ecf_Application">
    <vt:lpwstr>Microsoft Azure Information Protection</vt:lpwstr>
  </property>
  <property fmtid="{D5CDD505-2E9C-101B-9397-08002B2CF9AE}" pid="18" name="MSIP_Label_36399753-ca2d-463a-b656-da7cf5e76ecf_ActionId">
    <vt:lpwstr>12a8e418-8e90-4f97-8a66-d0632fa83f20</vt:lpwstr>
  </property>
  <property fmtid="{D5CDD505-2E9C-101B-9397-08002B2CF9AE}" pid="19" name="MSIP_Label_36399753-ca2d-463a-b656-da7cf5e76ecf_Parent">
    <vt:lpwstr>ffa077b8-e429-4228-b326-b66b51942a77</vt:lpwstr>
  </property>
  <property fmtid="{D5CDD505-2E9C-101B-9397-08002B2CF9AE}" pid="20" name="MSIP_Label_36399753-ca2d-463a-b656-da7cf5e76ecf_Extended_MSFT_Method">
    <vt:lpwstr>Automatic</vt:lpwstr>
  </property>
  <property fmtid="{D5CDD505-2E9C-101B-9397-08002B2CF9AE}" pid="21" name="Sensitivity">
    <vt:lpwstr>Sensitive Internal and External Use</vt:lpwstr>
  </property>
</Properties>
</file>